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9" r:id="rId3"/>
    <p:sldId id="713" r:id="rId4"/>
    <p:sldId id="813" r:id="rId5"/>
    <p:sldId id="816" r:id="rId6"/>
    <p:sldId id="841" r:id="rId7"/>
    <p:sldId id="834" r:id="rId8"/>
    <p:sldId id="836" r:id="rId9"/>
    <p:sldId id="837" r:id="rId10"/>
    <p:sldId id="838" r:id="rId11"/>
    <p:sldId id="839" r:id="rId12"/>
    <p:sldId id="840" r:id="rId13"/>
    <p:sldId id="842" r:id="rId14"/>
    <p:sldId id="845" r:id="rId15"/>
    <p:sldId id="846" r:id="rId16"/>
    <p:sldId id="871" r:id="rId17"/>
    <p:sldId id="848" r:id="rId18"/>
    <p:sldId id="849" r:id="rId19"/>
    <p:sldId id="850" r:id="rId20"/>
    <p:sldId id="852" r:id="rId21"/>
    <p:sldId id="853" r:id="rId22"/>
    <p:sldId id="854" r:id="rId23"/>
    <p:sldId id="855" r:id="rId24"/>
    <p:sldId id="856" r:id="rId25"/>
    <p:sldId id="857" r:id="rId26"/>
    <p:sldId id="858" r:id="rId27"/>
    <p:sldId id="859" r:id="rId28"/>
    <p:sldId id="860" r:id="rId29"/>
    <p:sldId id="861" r:id="rId30"/>
    <p:sldId id="862" r:id="rId31"/>
    <p:sldId id="863" r:id="rId32"/>
    <p:sldId id="864" r:id="rId33"/>
    <p:sldId id="865" r:id="rId34"/>
    <p:sldId id="866" r:id="rId35"/>
    <p:sldId id="867" r:id="rId36"/>
    <p:sldId id="868" r:id="rId37"/>
    <p:sldId id="869" r:id="rId38"/>
    <p:sldId id="870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3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16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884C54-24D6-4541-A141-941A254C50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CA23B-4543-6848-A1F2-B2B4EA560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AA3C7-9619-3645-ACF3-805F7D990BA6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2D8FC-80B7-3040-A0EB-28DD33CDB7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801F5-ED59-3F44-B9FA-B082807D7F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B291A-C537-2241-9C36-BCE743E8F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E75E8-16C8-F744-82A9-538729ECDA63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523A2-7DDE-414B-86CF-218FC1AD6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1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71BC7604-C544-4C48-AE88-620938324D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2126F5F9-6639-5647-A9AE-234DC5733DE3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3CDE90DD-06B3-5E42-A1C6-ABE6942A5C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1A01F25-C71D-8B43-A763-561A1F679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en-US"/>
              <a:t>Figure 14-14 </a:t>
            </a:r>
            <a:r>
              <a:rPr lang="en-US" altLang="en-US"/>
              <a:t>A model of the splicing mechanism involved with the removal of an intron from a pre-mRNA. Excision is dependent on various snRNAs (U1, U2, U6) that combine with proteins to form snRNPs (snurps), which function as part of a large structure referred to as the spliceosome. The lariat structure in the intermediate stage is characteristic of this mechanism.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252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1E2D16D4-FC13-E548-8B34-47DAD7693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49364C9-9416-4E43-B685-343696FA694F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F14E4B39-96D0-6248-A6B8-E6A610606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E9180585-6ED7-5F41-91E9-FD556C745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en-US"/>
              <a:t>Figure 14-1 </a:t>
            </a:r>
            <a:r>
              <a:rPr lang="en-US" altLang="en-US"/>
              <a:t>Flow of genetic information encoded in DNA to messenger RNA to protein.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87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3D4B054B-4D1E-194C-AEC1-140DC4EC2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1ABCB44-5122-EC43-9E51-2AB63AB39560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A44D6999-5BD8-9745-96C1-EE18755D8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052A47E-B669-D743-930E-9CB62E7421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en-US"/>
              <a:t>Figure 14-2a </a:t>
            </a:r>
            <a:r>
              <a:rPr lang="en-US" altLang="en-US"/>
              <a:t>The effect of frameshift mutations on a DNA sequence repeating the triplet sequence GAG. (a) The insertion of a single nucleotide shifts all subsequent triplet reading frames. (b) The insertion of three nucleotides changes only two codons, but the frame of reading is then reestablished to the original sequence.</a:t>
            </a:r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18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50CC6DFF-8844-D543-B1C4-9720531CAD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43B8924-D71B-B64B-92CF-063BE47C7A51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FA5E9AB8-3803-CC4F-8783-BD4D948E54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60B118A-A727-AF47-8C2C-B2B261E199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t-IT" altLang="en-US"/>
              <a:t>Figure 14-2b </a:t>
            </a:r>
            <a:r>
              <a:rPr lang="en-US" altLang="en-US"/>
              <a:t>The effect of frameshift mutations on a DNA sequence repeating the triplet sequence GAG. (a) The insertion of a single nucleotide shifts all subsequent triplet reading frames. (b) The insertion of three nucleotides changes only two codons, but the frame of reading is then reestablished to the original sequence.</a:t>
            </a:r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876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9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0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5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35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7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0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5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0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1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BD10F-DA95-E04B-97F0-FA7FDA233CAF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40E31-20F5-5749-AAC6-FE10980BF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1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alc.org/view/16938-3D-Animation-of-RNA-Splicing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2uC5j0hK0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mc/articles/PMC6060985/pdf/13353_2018_Article_444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lbi.nih.gov/health/health-topics/topics/hb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bi.nlm.nih.gov/books/NBK9846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Molecular Biology</a:t>
            </a:r>
            <a:br>
              <a:rPr lang="en-US" dirty="0"/>
            </a:br>
            <a:r>
              <a:rPr lang="en-US" dirty="0" err="1"/>
              <a:t>Biol</a:t>
            </a:r>
            <a:r>
              <a:rPr lang="en-US" dirty="0"/>
              <a:t> 480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21</a:t>
            </a:r>
            <a:br>
              <a:rPr lang="en-US" dirty="0"/>
            </a:br>
            <a:r>
              <a:rPr lang="en-US" dirty="0"/>
              <a:t>March 18th,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497" y="940255"/>
            <a:ext cx="3439205" cy="91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563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0ED33C76-AB09-DD4C-90BB-E99DCAB8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21DA581D-B12B-FB45-85EC-B637CE8D0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Eventually there is a cleavage of the 3’ acceptor site which simultaneously releases the loop of intron and joins the nucleotides on either side of the intron.</a:t>
            </a:r>
          </a:p>
          <a:p>
            <a:endParaRPr lang="en-US" altLang="en-US" dirty="0"/>
          </a:p>
          <a:p>
            <a:r>
              <a:rPr lang="en-US" altLang="en-US" dirty="0"/>
              <a:t>The released intron resembles a lariat.</a:t>
            </a:r>
          </a:p>
          <a:p>
            <a:endParaRPr lang="en-US" altLang="en-US" dirty="0"/>
          </a:p>
          <a:p>
            <a:r>
              <a:rPr lang="en-US" altLang="en-US" dirty="0"/>
              <a:t>STUDY this in detail! Know the approximate order and specificity of each snRNA’s role in splicing.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041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7">
            <a:extLst>
              <a:ext uri="{FF2B5EF4-FFF2-40B4-BE49-F238E27FC236}">
                <a16:creationId xmlns:a16="http://schemas.microsoft.com/office/drawing/2014/main" id="{64C7E9AD-5FA6-264B-AF0B-0097ECB7A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488113"/>
            <a:ext cx="297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411480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1200" b="1">
                <a:solidFill>
                  <a:srgbClr val="D53D21"/>
                </a:solidFill>
                <a:latin typeface="Arial" panose="020B0604020202020204" pitchFamily="34" charset="0"/>
              </a:rPr>
              <a:t>Figure 13.14</a:t>
            </a:r>
          </a:p>
        </p:txBody>
      </p:sp>
      <p:pic>
        <p:nvPicPr>
          <p:cNvPr id="41986" name="Picture 8" descr="14_14Figure-L.jpg                                              000B3C7BServDisk_03                    BC177178:">
            <a:extLst>
              <a:ext uri="{FF2B5EF4-FFF2-40B4-BE49-F238E27FC236}">
                <a16:creationId xmlns:a16="http://schemas.microsoft.com/office/drawing/2014/main" id="{3584BA46-CD91-7C42-B5D3-0310F5859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1"/>
          <a:stretch>
            <a:fillRect/>
          </a:stretch>
        </p:blipFill>
        <p:spPr bwMode="auto">
          <a:xfrm>
            <a:off x="3057525" y="223838"/>
            <a:ext cx="3027363" cy="617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841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4ECD6E4B-72CF-9F41-8DB1-08167952A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101D-CB48-B14A-BE4F-2CE354860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Watch animation.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hlinkClick r:id="rId2"/>
              </a:rPr>
              <a:t>http://www.dnalc.org/view/16938-3D-Animation-of-RNA-Splicing.html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37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DFA4-FDF7-EC43-A781-EAEE156D1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000F-7984-164E-B66F-85D58B04A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self-splicing introns?</a:t>
            </a:r>
          </a:p>
          <a:p>
            <a:r>
              <a:rPr lang="en-US" dirty="0"/>
              <a:t>What organisms/organelles/RNAs contain them?</a:t>
            </a:r>
          </a:p>
          <a:p>
            <a:r>
              <a:rPr lang="en-US" dirty="0"/>
              <a:t>Who discovered them and why was it truly remarkable?</a:t>
            </a:r>
          </a:p>
          <a:p>
            <a:endParaRPr lang="en-US" dirty="0"/>
          </a:p>
          <a:p>
            <a:r>
              <a:rPr lang="en-US" dirty="0"/>
              <a:t>What is alternative splicing?  Show/sketch an example</a:t>
            </a:r>
          </a:p>
        </p:txBody>
      </p:sp>
    </p:spTree>
    <p:extLst>
      <p:ext uri="{BB962C8B-B14F-4D97-AF65-F5344CB8AC3E}">
        <p14:creationId xmlns:p14="http://schemas.microsoft.com/office/powerpoint/2010/main" val="1731953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12466E04-B1C6-174A-8497-78C7F7FC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2" y="30366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Video has no sound—good practice to identify specific factors in transcription and splicing?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01277236-493C-C34A-A5E9-49E68D6BD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MS PGothic" charset="0"/>
                <a:hlinkClick r:id="rId2"/>
              </a:rPr>
              <a:t>http://www.youtube.com/watch?v=p2uC5j0hK0A</a:t>
            </a:r>
            <a:endParaRPr lang="en-US" dirty="0">
              <a:ea typeface="MS PGothic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MS PGothic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MS PGothic" charset="0"/>
              </a:rPr>
              <a:t>Alternative  splicing, again, partially explains how, what appears to be a rather low number of protein coding genes in the human genome, may encode many more proteins than we first estimated. Explain! 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ea typeface="MS PGothic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62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6601FAD1-4C21-0048-B967-00ED7949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important is splicing?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12E8E4E3-5828-AA4C-85FF-3AB387BE5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Mistakes in splicing have been linked to diseases.  Usually we look for mutations only in exons---why?</a:t>
            </a:r>
          </a:p>
          <a:p>
            <a:endParaRPr lang="en-US" altLang="en-US"/>
          </a:p>
          <a:p>
            <a:r>
              <a:rPr lang="en-US" altLang="en-US"/>
              <a:t>How might a nucleotide change in an intron cause a protein to be altered?</a:t>
            </a:r>
          </a:p>
        </p:txBody>
      </p:sp>
    </p:spTree>
    <p:extLst>
      <p:ext uri="{BB962C8B-B14F-4D97-AF65-F5344CB8AC3E}">
        <p14:creationId xmlns:p14="http://schemas.microsoft.com/office/powerpoint/2010/main" val="3299517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FB3CF-74CE-4340-A99C-327D60390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EF247-0404-8A47-B7CB-EA2B44979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paper on splicing defects.  Read headings and summarize. Look at table 1. Study  1 or 2 different examples of splicing-defect diseases, in detail. </a:t>
            </a:r>
          </a:p>
          <a:p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https://www.ncbi.nlm.nih.gov/pmc/articles/PMC6060985/pdf/13353_2018_Article_444.pdf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39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78C1D54E-86D5-3949-9FE2-E7C686675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One final post-transcriptional alteration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5A823DB6-FCB2-8B46-B107-0997E729D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/>
              <a:t>RNA editing</a:t>
            </a:r>
          </a:p>
          <a:p>
            <a:pPr lvl="1"/>
            <a:r>
              <a:rPr lang="en-US" altLang="en-US" sz="3600"/>
              <a:t>In the late 1980s, it was discovered that a few eukaryotic RNAs had slightly different  nucleotide sequence than the DNA from which they were derived.</a:t>
            </a:r>
          </a:p>
        </p:txBody>
      </p:sp>
    </p:spTree>
    <p:extLst>
      <p:ext uri="{BB962C8B-B14F-4D97-AF65-F5344CB8AC3E}">
        <p14:creationId xmlns:p14="http://schemas.microsoft.com/office/powerpoint/2010/main" val="3010854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70CB5A46-C7F7-9547-B249-146B8E1D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85109-7E1C-4349-B433-DE9EB92E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The changes seemed to be both:</a:t>
            </a:r>
          </a:p>
          <a:p>
            <a:pPr lvl="1">
              <a:buFont typeface="Arial" charset="0"/>
              <a:buChar char="–"/>
              <a:defRPr/>
            </a:pPr>
            <a:r>
              <a:rPr lang="en-US" b="1" dirty="0"/>
              <a:t>Substitutions</a:t>
            </a:r>
            <a:r>
              <a:rPr lang="en-US" dirty="0"/>
              <a:t>---changing one nucleotide to another.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dirty="0"/>
              <a:t>AND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dirty="0"/>
              <a:t>--</a:t>
            </a:r>
            <a:r>
              <a:rPr lang="en-US" b="1" dirty="0"/>
              <a:t>Insertions or deletions </a:t>
            </a:r>
            <a:r>
              <a:rPr lang="en-US" dirty="0"/>
              <a:t>of RNA nucleotides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  <a:p>
            <a:pPr marL="457200" lvl="1" indent="0">
              <a:buFont typeface="Arial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This was thought to be impossible, since the central DOGMA states that genes are the recipe for proteins.  mRNA was thought to be an exact RNA copy of a gene transcribed exactly from the DNA.</a:t>
            </a:r>
          </a:p>
        </p:txBody>
      </p:sp>
    </p:spTree>
    <p:extLst>
      <p:ext uri="{BB962C8B-B14F-4D97-AF65-F5344CB8AC3E}">
        <p14:creationId xmlns:p14="http://schemas.microsoft.com/office/powerpoint/2010/main" val="3981118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92D4A371-EE4C-6343-A3F0-76845D41C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841C1D34-7FE6-5840-9E00-40074030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RNA editing was first studied in a protozoan, parasite, </a:t>
            </a:r>
            <a:r>
              <a:rPr lang="en-US" altLang="en-US" i="1"/>
              <a:t>Trypanosoma</a:t>
            </a:r>
            <a:r>
              <a:rPr lang="en-US" altLang="en-US"/>
              <a:t>, which causes a disease called African Sleeping Sickness.</a:t>
            </a:r>
          </a:p>
          <a:p>
            <a:endParaRPr lang="en-US" altLang="en-US"/>
          </a:p>
          <a:p>
            <a:r>
              <a:rPr lang="en-US" altLang="en-US"/>
              <a:t>Special RNAs called a “guide RNA”/gRNAs seems to direct the editing by binding to complementary RNA and directing editing enzymes to insert short stretches of RNA.</a:t>
            </a:r>
          </a:p>
        </p:txBody>
      </p:sp>
    </p:spTree>
    <p:extLst>
      <p:ext uri="{BB962C8B-B14F-4D97-AF65-F5344CB8AC3E}">
        <p14:creationId xmlns:p14="http://schemas.microsoft.com/office/powerpoint/2010/main" val="130845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3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Announcements/Assignments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830"/>
            <a:ext cx="8229600" cy="49312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 2—Go over answers. Nicely done!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Topic pick due Wednesday—by 4 pm.  </a:t>
            </a:r>
          </a:p>
          <a:p>
            <a:pPr lvl="1"/>
            <a:r>
              <a:rPr lang="en-US" dirty="0"/>
              <a:t>Real-time PCR /quantitative </a:t>
            </a:r>
            <a:r>
              <a:rPr lang="en-US" dirty="0" err="1"/>
              <a:t>pcr</a:t>
            </a:r>
            <a:r>
              <a:rPr lang="en-US" dirty="0"/>
              <a:t> in lab this week</a:t>
            </a:r>
          </a:p>
        </p:txBody>
      </p:sp>
    </p:spTree>
    <p:extLst>
      <p:ext uri="{BB962C8B-B14F-4D97-AF65-F5344CB8AC3E}">
        <p14:creationId xmlns:p14="http://schemas.microsoft.com/office/powerpoint/2010/main" val="850029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391691AE-D324-3B4A-87B0-19C77E42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BD24249A-E37C-7D43-AA13-8AEAB079F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We will discuss  an example of RNA editing in a mammalian gene/RNA for  Apolipoprotein B. </a:t>
            </a:r>
          </a:p>
          <a:p>
            <a:endParaRPr lang="en-US" altLang="en-US"/>
          </a:p>
          <a:p>
            <a:r>
              <a:rPr lang="en-US" altLang="en-US"/>
              <a:t>This protein is routinely measured in medical testing for its link to heart/vascular health and disease.  It is considered a Low denistity lipoprotein (LDL). It is sometime called the “bad cholesterol” component.  People with blocked arteries may have high LDL levels.</a:t>
            </a:r>
          </a:p>
        </p:txBody>
      </p:sp>
    </p:spTree>
    <p:extLst>
      <p:ext uri="{BB962C8B-B14F-4D97-AF65-F5344CB8AC3E}">
        <p14:creationId xmlns:p14="http://schemas.microsoft.com/office/powerpoint/2010/main" val="3297617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0CB4CA87-E219-2F44-B975-5E293E33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Great summary of cholesterol!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459EE0D6-E9D9-6D40-929C-82CDC306C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http://www.nhlbi.nih.gov/health/health-topics/topics/hbc</a:t>
            </a:r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868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BDEC2A1E-4634-F74C-9AFE-9E0405A68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79AB600F-3B02-7345-B74F-8CDEC66ED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It appears that the Apo-B mRNA is altered at a specific C nucleotide which gets changed to U.</a:t>
            </a:r>
          </a:p>
          <a:p>
            <a:endParaRPr lang="en-US" altLang="en-US"/>
          </a:p>
          <a:p>
            <a:r>
              <a:rPr lang="en-US" altLang="en-US"/>
              <a:t>This editing only occurs in small intestine cells and results in a shorter version of the  protein and which changes its function of fat absorption in these cells.</a:t>
            </a:r>
          </a:p>
        </p:txBody>
      </p:sp>
    </p:spTree>
    <p:extLst>
      <p:ext uri="{BB962C8B-B14F-4D97-AF65-F5344CB8AC3E}">
        <p14:creationId xmlns:p14="http://schemas.microsoft.com/office/powerpoint/2010/main" val="3494287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CA337270-8393-434B-88DA-E14AA0B6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8130" name="Content Placeholder 3">
            <a:extLst>
              <a:ext uri="{FF2B5EF4-FFF2-40B4-BE49-F238E27FC236}">
                <a16:creationId xmlns:a16="http://schemas.microsoft.com/office/drawing/2014/main" id="{3ECDC184-75BF-944C-9C67-C24DEB3EAC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892" b="-6892"/>
          <a:stretch>
            <a:fillRect/>
          </a:stretch>
        </p:blipFill>
        <p:spPr/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B3689F3-3729-8C48-9B8E-8E65BCF42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838" y="3106738"/>
            <a:ext cx="4983162" cy="301942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8132" name="TextBox 5">
            <a:extLst>
              <a:ext uri="{FF2B5EF4-FFF2-40B4-BE49-F238E27FC236}">
                <a16:creationId xmlns:a16="http://schemas.microsoft.com/office/drawing/2014/main" id="{CAA4BE35-5F99-D744-8CFE-3D001D88F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088" y="2563813"/>
            <a:ext cx="29289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Important in small intestine cells</a:t>
            </a:r>
          </a:p>
        </p:txBody>
      </p:sp>
    </p:spTree>
    <p:extLst>
      <p:ext uri="{BB962C8B-B14F-4D97-AF65-F5344CB8AC3E}">
        <p14:creationId xmlns:p14="http://schemas.microsoft.com/office/powerpoint/2010/main" val="2402152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21A8A628-E4D6-3947-BAF1-7A9F18C48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54626A00-2EC3-264D-930E-82C58CE85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Speculate on how RNA editing was discovered?  Think about ApoB as an example.</a:t>
            </a:r>
          </a:p>
          <a:p>
            <a:endParaRPr lang="en-US" altLang="en-US"/>
          </a:p>
          <a:p>
            <a:r>
              <a:rPr lang="en-US" altLang="en-US"/>
              <a:t>Read more on your own. Google! </a:t>
            </a:r>
          </a:p>
        </p:txBody>
      </p:sp>
    </p:spTree>
    <p:extLst>
      <p:ext uri="{BB962C8B-B14F-4D97-AF65-F5344CB8AC3E}">
        <p14:creationId xmlns:p14="http://schemas.microsoft.com/office/powerpoint/2010/main" val="831670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187AB6D6-D756-7342-BCE8-DDDE0DB5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 expression…Part 2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06AB0D08-7B98-E549-A43D-2FF872710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Translation!</a:t>
            </a:r>
          </a:p>
          <a:p>
            <a:pPr lvl="1"/>
            <a:r>
              <a:rPr lang="en-US" altLang="en-US"/>
              <a:t>Despite the important roles we’ve discussed for RNA, we can’t underestimate the importance of proteins in cells.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Proteins are translated from mRNA which is transcribed from genes in DNA.</a:t>
            </a:r>
          </a:p>
        </p:txBody>
      </p:sp>
    </p:spTree>
    <p:extLst>
      <p:ext uri="{BB962C8B-B14F-4D97-AF65-F5344CB8AC3E}">
        <p14:creationId xmlns:p14="http://schemas.microsoft.com/office/powerpoint/2010/main" val="3572831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7484" name="Text Box 12">
            <a:extLst>
              <a:ext uri="{FF2B5EF4-FFF2-40B4-BE49-F238E27FC236}">
                <a16:creationId xmlns:a16="http://schemas.microsoft.com/office/drawing/2014/main" id="{370C05D8-A38F-5448-93A0-F5769C56E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48811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411480">
            <a:spAutoFit/>
          </a:bodyPr>
          <a:lstStyle/>
          <a:p>
            <a:pPr algn="r">
              <a:defRPr/>
            </a:pPr>
            <a:r>
              <a:rPr lang="en-US" sz="1200" b="1" dirty="0">
                <a:solidFill>
                  <a:srgbClr val="D53D21"/>
                </a:solidFill>
                <a:latin typeface="Arial" charset="0"/>
                <a:ea typeface="MS PGothic" charset="0"/>
                <a:cs typeface="MS PGothic" charset="0"/>
              </a:rPr>
              <a:t>Figure 13.1</a:t>
            </a:r>
          </a:p>
        </p:txBody>
      </p:sp>
      <p:pic>
        <p:nvPicPr>
          <p:cNvPr id="51202" name="Picture 13" descr="14_01Figure-L.jpg                                              000B3C7BServDisk_03                    BC177178:">
            <a:extLst>
              <a:ext uri="{FF2B5EF4-FFF2-40B4-BE49-F238E27FC236}">
                <a16:creationId xmlns:a16="http://schemas.microsoft.com/office/drawing/2014/main" id="{0810842A-3074-E74B-9919-0ADCCA9D6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9"/>
          <a:stretch>
            <a:fillRect/>
          </a:stretch>
        </p:blipFill>
        <p:spPr bwMode="auto">
          <a:xfrm>
            <a:off x="2824163" y="233363"/>
            <a:ext cx="3495675" cy="616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838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01A610B8-690E-D441-B662-401ED9FE5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7FE81-83A0-6A46-BB4E-139E75D1E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Again, a number of scientists established the mechanism for translation, using a combination of biochemical, and molecular biology approaches.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Details of the mechanism of translation were established during the 1960s and involved many scientists.</a:t>
            </a:r>
          </a:p>
        </p:txBody>
      </p:sp>
    </p:spTree>
    <p:extLst>
      <p:ext uri="{BB962C8B-B14F-4D97-AF65-F5344CB8AC3E}">
        <p14:creationId xmlns:p14="http://schemas.microsoft.com/office/powerpoint/2010/main" val="4082296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B49FA698-0762-2B4A-B92E-DC2D701F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knowns…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B115D1D7-4B18-A641-B324-C38A1B93A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Biochemists had studied both nucleic acids and proteins and had established:</a:t>
            </a:r>
          </a:p>
          <a:p>
            <a:pPr lvl="1"/>
            <a:r>
              <a:rPr lang="en-US" altLang="en-US"/>
              <a:t>DNA is made of linear sequence of 4 different dNTPs ( A, T, C, G)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Proteins are more complex, in that they are built using 20 different amino acids. 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0896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97422966-1CC3-BD40-96DD-277F27D0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4F02D39D-6EBD-AA4A-88A6-11A95CAFC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Despite many attempts to link DNA </a:t>
            </a:r>
            <a:r>
              <a:rPr lang="en-US" altLang="en-US" i="1" dirty="0"/>
              <a:t>directly</a:t>
            </a:r>
            <a:r>
              <a:rPr lang="en-US" altLang="en-US" dirty="0"/>
              <a:t> to protein synthesis, several scientists, including Francois Jacob, and Jacques Monod, hypothesized that an intermediate molecule was necessary to produce a protein from a DNA code.</a:t>
            </a:r>
          </a:p>
        </p:txBody>
      </p:sp>
    </p:spTree>
    <p:extLst>
      <p:ext uri="{BB962C8B-B14F-4D97-AF65-F5344CB8AC3E}">
        <p14:creationId xmlns:p14="http://schemas.microsoft.com/office/powerpoint/2010/main" val="331044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RNA processing/splicing.  Eukaryotes must remove introns and splice together exons from the primary mRNA transcript.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Requires nucleotide signals within the RNA as well as a </a:t>
            </a:r>
            <a:r>
              <a:rPr lang="en-US" dirty="0" err="1"/>
              <a:t>ribo</a:t>
            </a:r>
            <a:r>
              <a:rPr lang="en-US" dirty="0"/>
              <a:t>-protein complex--</a:t>
            </a:r>
            <a:r>
              <a:rPr lang="en-US" dirty="0" err="1"/>
              <a:t>Spiceosome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84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C83A5EE3-529F-1047-BA6D-D99AEA9B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AB2C19B3-7337-A94C-A7BD-7EFF1B5E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We’ve learned already that the intermediate was mRNA transcribed from the DNA (gene) sequence.</a:t>
            </a:r>
          </a:p>
          <a:p>
            <a:pPr lvl="1"/>
            <a:r>
              <a:rPr lang="en-US" altLang="en-US"/>
              <a:t>Read again how scientists discovered mRNA using bacteria and bacteriophages.  (13.9)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How did scientists show sequence similarity before we were able to sequence DNA?</a:t>
            </a:r>
          </a:p>
        </p:txBody>
      </p:sp>
    </p:spTree>
    <p:extLst>
      <p:ext uri="{BB962C8B-B14F-4D97-AF65-F5344CB8AC3E}">
        <p14:creationId xmlns:p14="http://schemas.microsoft.com/office/powerpoint/2010/main" val="2913297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78D1F2E6-C332-4741-B2AF-24C135218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en-US" sz="2400"/>
            </a:br>
            <a:r>
              <a:rPr lang="en-US" altLang="en-US" sz="2400"/>
              <a:t>Once it was established that mRNA held the actual code for protein synthesis, lots of experiments were done to show how the code worked.</a:t>
            </a:r>
            <a:br>
              <a:rPr lang="en-US" altLang="en-US" sz="2400"/>
            </a:br>
            <a:endParaRPr lang="en-US" altLang="en-US" sz="2400"/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967E316E-2C52-0B4C-9F35-F3C6F526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600200"/>
            <a:ext cx="8429625" cy="4884738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MS PGothic" charset="0"/>
              </a:rPr>
              <a:t>mRNA, like DNA is made with 4 different building blocks NTPs (U, C, G, A)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MS PGothic" charset="0"/>
            </a:endParaRPr>
          </a:p>
          <a:p>
            <a:pPr>
              <a:buFont typeface="Arial"/>
              <a:buChar char="•"/>
              <a:defRPr/>
            </a:pPr>
            <a:r>
              <a:rPr lang="en-US" b="1" i="1" dirty="0">
                <a:ea typeface="MS PGothic" charset="0"/>
              </a:rPr>
              <a:t>Sydney Brenner </a:t>
            </a:r>
            <a:r>
              <a:rPr lang="en-US" dirty="0">
                <a:ea typeface="MS PGothic" charset="0"/>
              </a:rPr>
              <a:t>proposed, based on the numbers of building blocks in both types of molecules, a 3-letter RNA code, would be sufficient to encode 20 amino acids.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ea typeface="MS PGothic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4614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FDE47288-68E2-F542-B6C2-2BD9A379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Sidney Brenner was in the James Watson video you watched.</a:t>
            </a:r>
          </a:p>
        </p:txBody>
      </p:sp>
      <p:pic>
        <p:nvPicPr>
          <p:cNvPr id="58370" name="Content Placeholder 3">
            <a:extLst>
              <a:ext uri="{FF2B5EF4-FFF2-40B4-BE49-F238E27FC236}">
                <a16:creationId xmlns:a16="http://schemas.microsoft.com/office/drawing/2014/main" id="{CB27DF85-45B9-1340-A309-1AFFD6FA7D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643" r="-336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67711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EB1B3053-E19A-0B4C-A39F-9B1099DB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56D97275-C851-0F40-90A8-CE82DF6A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“extra” codes suggested a possibility for redundancy, that one amino acid might have more than one 3-letter designation.</a:t>
            </a:r>
          </a:p>
          <a:p>
            <a:endParaRPr lang="en-US" altLang="en-US"/>
          </a:p>
          <a:p>
            <a:r>
              <a:rPr lang="en-US" altLang="en-US"/>
              <a:t>Later, the code was show to be </a:t>
            </a:r>
            <a:r>
              <a:rPr lang="en-US" altLang="en-US" b="1" i="1"/>
              <a:t>degenerate</a:t>
            </a:r>
            <a:r>
              <a:rPr lang="en-US" altLang="en-US"/>
              <a:t>. The actual nature of the degeneracy, helped establish details of the translation machinery.</a:t>
            </a:r>
          </a:p>
        </p:txBody>
      </p:sp>
    </p:spTree>
    <p:extLst>
      <p:ext uri="{BB962C8B-B14F-4D97-AF65-F5344CB8AC3E}">
        <p14:creationId xmlns:p14="http://schemas.microsoft.com/office/powerpoint/2010/main" val="21948660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5D55C465-310D-8C46-9416-077300709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0418" name="Content Placeholder 2">
            <a:extLst>
              <a:ext uri="{FF2B5EF4-FFF2-40B4-BE49-F238E27FC236}">
                <a16:creationId xmlns:a16="http://schemas.microsoft.com/office/drawing/2014/main" id="{E9E70D45-7304-5E42-8A57-A1DBBC9D7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/>
              <a:t>One of the first pieces of evidence supporting a triplet code used bacteriophages (go figure?) and a method for creating insertion or deletions of nucleotides in the genes of the phage.</a:t>
            </a:r>
          </a:p>
          <a:p>
            <a:r>
              <a:rPr lang="en-US" altLang="en-US"/>
              <a:t>It was noticed that inserting or deleting one nucleotide usually wiped out the normal activity of a gene—it created a non-functional mutant.</a:t>
            </a:r>
          </a:p>
        </p:txBody>
      </p:sp>
    </p:spTree>
    <p:extLst>
      <p:ext uri="{BB962C8B-B14F-4D97-AF65-F5344CB8AC3E}">
        <p14:creationId xmlns:p14="http://schemas.microsoft.com/office/powerpoint/2010/main" val="25324211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4A3E26BA-C1CD-2D42-97DB-FFBAC235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6978FED4-9432-2D42-947D-E35E30796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/>
              <a:t>The same occurred if 2 nucleotides were inserted or deleted.</a:t>
            </a:r>
          </a:p>
          <a:p>
            <a:pPr lvl="1"/>
            <a:r>
              <a:rPr lang="en-US" altLang="en-US"/>
              <a:t>But if 3 or multiples of 3 nucleotides were inserted or deleted, the mutations were often reversed, and at least in some cases, a wild-type phenotype was restored.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This was consisted with the 3-letter code proposed by Brenner. Adding or subtracting 3 nucleotides has only limited effect on how a mRNA is translated.</a:t>
            </a:r>
          </a:p>
        </p:txBody>
      </p:sp>
    </p:spTree>
    <p:extLst>
      <p:ext uri="{BB962C8B-B14F-4D97-AF65-F5344CB8AC3E}">
        <p14:creationId xmlns:p14="http://schemas.microsoft.com/office/powerpoint/2010/main" val="25308209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9640" name="Text Box 8">
            <a:extLst>
              <a:ext uri="{FF2B5EF4-FFF2-40B4-BE49-F238E27FC236}">
                <a16:creationId xmlns:a16="http://schemas.microsoft.com/office/drawing/2014/main" id="{1A1B304F-84A1-3746-A09D-DB203251F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48811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411480">
            <a:spAutoFit/>
          </a:bodyPr>
          <a:lstStyle/>
          <a:p>
            <a:pPr algn="r">
              <a:defRPr/>
            </a:pPr>
            <a:r>
              <a:rPr lang="en-US" sz="1200" b="1">
                <a:solidFill>
                  <a:srgbClr val="D53D21"/>
                </a:solidFill>
                <a:latin typeface="Arial" charset="0"/>
                <a:ea typeface="MS PGothic" charset="0"/>
                <a:cs typeface="MS PGothic" charset="0"/>
              </a:rPr>
              <a:t>Figure 14.2a</a:t>
            </a:r>
          </a:p>
        </p:txBody>
      </p:sp>
      <p:pic>
        <p:nvPicPr>
          <p:cNvPr id="62466" name="Picture 9" descr="14_02Figurea-L.jpg                                             000B3C7BServDisk_03                    BC177178:">
            <a:extLst>
              <a:ext uri="{FF2B5EF4-FFF2-40B4-BE49-F238E27FC236}">
                <a16:creationId xmlns:a16="http://schemas.microsoft.com/office/drawing/2014/main" id="{722EF241-95B3-274B-AC2A-9CF60279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30"/>
          <a:stretch>
            <a:fillRect/>
          </a:stretch>
        </p:blipFill>
        <p:spPr bwMode="auto">
          <a:xfrm>
            <a:off x="309563" y="293688"/>
            <a:ext cx="8524875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0354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0664" name="Text Box 8">
            <a:extLst>
              <a:ext uri="{FF2B5EF4-FFF2-40B4-BE49-F238E27FC236}">
                <a16:creationId xmlns:a16="http://schemas.microsoft.com/office/drawing/2014/main" id="{DC1EFB3D-1956-8845-A4C3-FB88DB405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48811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Ins="411480">
            <a:spAutoFit/>
          </a:bodyPr>
          <a:lstStyle/>
          <a:p>
            <a:pPr algn="r">
              <a:defRPr/>
            </a:pPr>
            <a:r>
              <a:rPr lang="en-US" sz="1200" b="1">
                <a:solidFill>
                  <a:srgbClr val="D53D21"/>
                </a:solidFill>
                <a:latin typeface="Arial" charset="0"/>
                <a:ea typeface="MS PGothic" charset="0"/>
                <a:cs typeface="MS PGothic" charset="0"/>
              </a:rPr>
              <a:t>Figure 14.2b</a:t>
            </a:r>
          </a:p>
        </p:txBody>
      </p:sp>
      <p:pic>
        <p:nvPicPr>
          <p:cNvPr id="64514" name="Picture 9" descr="14_02Figureb-L.jpg                                             000B3C7BServDisk_03                    BC177178:">
            <a:extLst>
              <a:ext uri="{FF2B5EF4-FFF2-40B4-BE49-F238E27FC236}">
                <a16:creationId xmlns:a16="http://schemas.microsoft.com/office/drawing/2014/main" id="{3B2E89DE-BA6E-784B-A9C4-E5B2D1604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9"/>
          <a:stretch>
            <a:fillRect/>
          </a:stretch>
        </p:blipFill>
        <p:spPr bwMode="auto">
          <a:xfrm>
            <a:off x="390525" y="231775"/>
            <a:ext cx="8361363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3707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3545C2F8-09DA-1542-A0A3-FFB70556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79187DCB-2AAA-E641-8B22-A2838418B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term frame-shift has been used to describe mutations which alter the way in which a triplet code is read in translation.</a:t>
            </a:r>
          </a:p>
        </p:txBody>
      </p:sp>
    </p:spTree>
    <p:extLst>
      <p:ext uri="{BB962C8B-B14F-4D97-AF65-F5344CB8AC3E}">
        <p14:creationId xmlns:p14="http://schemas.microsoft.com/office/powerpoint/2010/main" val="363019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E3A087D1-724C-D649-9AB0-3BBCD07A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Additional resources at NCBI</a:t>
            </a:r>
            <a:br>
              <a:rPr lang="en-US" altLang="en-US"/>
            </a:br>
            <a:r>
              <a:rPr lang="en-US" altLang="en-US"/>
              <a:t>(NCBI bookshelf)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911DACDE-467F-B64B-B2C9-09DD506ED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hlinkClick r:id="rId2"/>
              </a:rPr>
              <a:t>http://www.ncbi.nlm.nih.gov/books/NBK9846/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READ!  Some of this has been covered previously.  Focus on the facts about </a:t>
            </a:r>
            <a:r>
              <a:rPr lang="en-US" altLang="en-US" u="sng" dirty="0"/>
              <a:t>introns in different types of organisms. </a:t>
            </a:r>
          </a:p>
          <a:p>
            <a:endParaRPr lang="en-US" altLang="en-US" u="sng" dirty="0"/>
          </a:p>
          <a:p>
            <a:r>
              <a:rPr lang="en-US" altLang="en-US" dirty="0"/>
              <a:t>Were they present in prokaryotes and they lost them over time? Did eukaryotes evolve them independently? If so, why?  Is there evidence for either/both of these ideas?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5426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DD89421C-D3D3-4E4A-A474-38F88A883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Describe this experiment. Who did it?</a:t>
            </a:r>
          </a:p>
        </p:txBody>
      </p:sp>
      <p:pic>
        <p:nvPicPr>
          <p:cNvPr id="51202" name="Content Placeholder 3">
            <a:extLst>
              <a:ext uri="{FF2B5EF4-FFF2-40B4-BE49-F238E27FC236}">
                <a16:creationId xmlns:a16="http://schemas.microsoft.com/office/drawing/2014/main" id="{48BD2380-0873-BA47-8B2E-3E003C872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637" r="-24637"/>
          <a:stretch>
            <a:fillRect/>
          </a:stretch>
        </p:blipFill>
        <p:spPr/>
      </p:pic>
      <p:sp>
        <p:nvSpPr>
          <p:cNvPr id="51203" name="TextBox 1">
            <a:extLst>
              <a:ext uri="{FF2B5EF4-FFF2-40B4-BE49-F238E27FC236}">
                <a16:creationId xmlns:a16="http://schemas.microsoft.com/office/drawing/2014/main" id="{97A91B69-80D1-5A43-8ADF-CF2460AAC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5350" y="4211638"/>
            <a:ext cx="3892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000"/>
              <a:t>(from the cytoplasm)</a:t>
            </a:r>
          </a:p>
        </p:txBody>
      </p:sp>
    </p:spTree>
    <p:extLst>
      <p:ext uri="{BB962C8B-B14F-4D97-AF65-F5344CB8AC3E}">
        <p14:creationId xmlns:p14="http://schemas.microsoft.com/office/powerpoint/2010/main" val="3837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3C8F-CB73-E142-B7D0-E5FF3C2B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9F06D-1EF5-DE40-B5FA-3E11067F0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intron-exon boundary consensus?</a:t>
            </a:r>
          </a:p>
          <a:p>
            <a:r>
              <a:rPr lang="en-US" dirty="0"/>
              <a:t>Is there any other important nucleotides in the intron? In the exons? </a:t>
            </a:r>
          </a:p>
          <a:p>
            <a:r>
              <a:rPr lang="en-US" dirty="0"/>
              <a:t>Why is it considered a loose consensus?</a:t>
            </a:r>
          </a:p>
          <a:p>
            <a:r>
              <a:rPr lang="en-US" dirty="0"/>
              <a:t>How do the RNA components find the intron and guide the spliceosome to do its work?</a:t>
            </a:r>
          </a:p>
        </p:txBody>
      </p:sp>
    </p:spTree>
    <p:extLst>
      <p:ext uri="{BB962C8B-B14F-4D97-AF65-F5344CB8AC3E}">
        <p14:creationId xmlns:p14="http://schemas.microsoft.com/office/powerpoint/2010/main" val="2410670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EE03854-B353-984D-9D49-2B071AB9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6866" name="Content Placeholder 3">
            <a:extLst>
              <a:ext uri="{FF2B5EF4-FFF2-40B4-BE49-F238E27FC236}">
                <a16:creationId xmlns:a16="http://schemas.microsoft.com/office/drawing/2014/main" id="{4F68A789-3DFE-D74C-959E-8B5E563422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516" b="-315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31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DFD8E682-BBBA-DE43-B642-26D335E9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 of the spliceosome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1876629D-3A1B-2843-BFB0-EE4D3C057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Small RNAs, found only in the nucleus, play an essential role in splicing.  These “small nuclear RNAs—snRNAs, interact with small nuclear proteins to form small nuclear </a:t>
            </a:r>
            <a:r>
              <a:rPr lang="en-US" altLang="en-US" dirty="0" err="1"/>
              <a:t>ribonucleoprotiens</a:t>
            </a:r>
            <a:r>
              <a:rPr lang="en-US" altLang="en-US" dirty="0"/>
              <a:t> (snRNPs or </a:t>
            </a:r>
            <a:r>
              <a:rPr lang="en-US" altLang="en-US" dirty="0" err="1"/>
              <a:t>snurps</a:t>
            </a:r>
            <a:r>
              <a:rPr lang="en-US" altLang="en-US" dirty="0"/>
              <a:t>).</a:t>
            </a:r>
          </a:p>
          <a:p>
            <a:endParaRPr lang="en-US" altLang="en-US" dirty="0"/>
          </a:p>
          <a:p>
            <a:r>
              <a:rPr lang="en-US" altLang="en-US" dirty="0"/>
              <a:t>The snRNAs are rich in U and have been named “U1, U2, U3, U4, U5, and U6”</a:t>
            </a:r>
          </a:p>
        </p:txBody>
      </p:sp>
    </p:spTree>
    <p:extLst>
      <p:ext uri="{BB962C8B-B14F-4D97-AF65-F5344CB8AC3E}">
        <p14:creationId xmlns:p14="http://schemas.microsoft.com/office/powerpoint/2010/main" val="233835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EB0F7778-3C07-F64A-A50F-1FE96885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D59A3980-6899-8346-A093-A3B74C785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Different “U” snRNAs bind to different parts of the intron (by complementary base-pairing) and facilitate interactions of snRNAs and protein components of the spliceosome.  The branchpoint A becomes joined to the donor site, forming a loop.</a:t>
            </a:r>
          </a:p>
          <a:p>
            <a:endParaRPr lang="en-US" altLang="en-US" dirty="0"/>
          </a:p>
          <a:p>
            <a:r>
              <a:rPr lang="en-US" altLang="en-US" dirty="0"/>
              <a:t>Since the loop forms with nucleotides in the middle of the intron the 3’ end of the intron extends like a tail.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8616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5415</TotalTime>
  <Words>1608</Words>
  <Application>Microsoft Macintosh PowerPoint</Application>
  <PresentationFormat>On-screen Show (4:3)</PresentationFormat>
  <Paragraphs>128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MS PGothic</vt:lpstr>
      <vt:lpstr>Arial</vt:lpstr>
      <vt:lpstr>Calibri</vt:lpstr>
      <vt:lpstr>Office Theme</vt:lpstr>
      <vt:lpstr>Molecular Biology Biol 480</vt:lpstr>
      <vt:lpstr>Announcements/Assignments </vt:lpstr>
      <vt:lpstr>Where were we?</vt:lpstr>
      <vt:lpstr>Additional resources at NCBI (NCBI bookshelf)</vt:lpstr>
      <vt:lpstr>Describe this experiment. Who did it?</vt:lpstr>
      <vt:lpstr>PowerPoint Presentation</vt:lpstr>
      <vt:lpstr>PowerPoint Presentation</vt:lpstr>
      <vt:lpstr>Components of the spliceosome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Video has no sound—good practice to identify specific factors in transcription and splicing?</vt:lpstr>
      <vt:lpstr>How important is splicing?</vt:lpstr>
      <vt:lpstr>PowerPoint Presentation</vt:lpstr>
      <vt:lpstr>One final post-transcriptional alteration</vt:lpstr>
      <vt:lpstr>PowerPoint Presentation</vt:lpstr>
      <vt:lpstr>PowerPoint Presentation</vt:lpstr>
      <vt:lpstr>PowerPoint Presentation</vt:lpstr>
      <vt:lpstr>Great summary of cholesterol!</vt:lpstr>
      <vt:lpstr>PowerPoint Presentation</vt:lpstr>
      <vt:lpstr>PowerPoint Presentation</vt:lpstr>
      <vt:lpstr>PowerPoint Presentation</vt:lpstr>
      <vt:lpstr>Gene expression…Part 2</vt:lpstr>
      <vt:lpstr>PowerPoint Presentation</vt:lpstr>
      <vt:lpstr>PowerPoint Presentation</vt:lpstr>
      <vt:lpstr>The knowns…</vt:lpstr>
      <vt:lpstr>PowerPoint Presentation</vt:lpstr>
      <vt:lpstr>PowerPoint Presentation</vt:lpstr>
      <vt:lpstr> Once it was established that mRNA held the actual code for protein synthesis, lots of experiments were done to show how the code worked. </vt:lpstr>
      <vt:lpstr>Sidney Brenner was in the James Watson video you watched.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Minot State University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Biology Biol 480</dc:title>
  <dc:subject/>
  <dc:creator>Heidi Super</dc:creator>
  <cp:keywords/>
  <dc:description/>
  <cp:lastModifiedBy>Microsoft Office User</cp:lastModifiedBy>
  <cp:revision>223</cp:revision>
  <cp:lastPrinted>2019-02-20T19:12:38Z</cp:lastPrinted>
  <dcterms:created xsi:type="dcterms:W3CDTF">2012-08-22T01:19:49Z</dcterms:created>
  <dcterms:modified xsi:type="dcterms:W3CDTF">2019-03-18T10:46:24Z</dcterms:modified>
  <cp:category/>
</cp:coreProperties>
</file>